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5"/>
  </p:notesMasterIdLst>
  <p:sldIdLst>
    <p:sldId id="305" r:id="rId5"/>
    <p:sldId id="312" r:id="rId6"/>
    <p:sldId id="313" r:id="rId7"/>
    <p:sldId id="314" r:id="rId8"/>
    <p:sldId id="315" r:id="rId9"/>
    <p:sldId id="316" r:id="rId10"/>
    <p:sldId id="318" r:id="rId11"/>
    <p:sldId id="317" r:id="rId12"/>
    <p:sldId id="319" r:id="rId13"/>
    <p:sldId id="320" r:id="rId14"/>
    <p:sldId id="321" r:id="rId15"/>
    <p:sldId id="322" r:id="rId16"/>
    <p:sldId id="323" r:id="rId17"/>
    <p:sldId id="324" r:id="rId18"/>
    <p:sldId id="325" r:id="rId19"/>
    <p:sldId id="326" r:id="rId20"/>
    <p:sldId id="327" r:id="rId21"/>
    <p:sldId id="328" r:id="rId22"/>
    <p:sldId id="329" r:id="rId23"/>
    <p:sldId id="31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61" d="100"/>
          <a:sy n="61" d="100"/>
        </p:scale>
        <p:origin x="10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8239CB-0A3A-4AA6-AA83-E4955AF7DFF2}" type="datetimeFigureOut">
              <a:rPr lang="en-US" smtClean="0"/>
              <a:t>9/5/2024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D3534-70BC-4409-8891-AF8C421D431B}" type="slidenum">
              <a:rPr lang="en-US" smtClean="0"/>
              <a:t>‹#›</a:t>
            </a:fld>
            <a:endParaRPr lang="en-US"/>
          </a:p>
        </p:txBody>
      </p:sp>
    </p:spTree>
    <p:extLst>
      <p:ext uri="{BB962C8B-B14F-4D97-AF65-F5344CB8AC3E}">
        <p14:creationId xmlns:p14="http://schemas.microsoft.com/office/powerpoint/2010/main" val="3634038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5D3534-70BC-4409-8891-AF8C421D431B}" type="slidenum">
              <a:rPr lang="en-US" smtClean="0"/>
              <a:t>9</a:t>
            </a:fld>
            <a:endParaRPr lang="en-US"/>
          </a:p>
        </p:txBody>
      </p:sp>
    </p:spTree>
    <p:extLst>
      <p:ext uri="{BB962C8B-B14F-4D97-AF65-F5344CB8AC3E}">
        <p14:creationId xmlns:p14="http://schemas.microsoft.com/office/powerpoint/2010/main" val="1474397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9/5/2024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9/5/2024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Business Problem</a:t>
            </a:r>
            <a:br>
              <a:rPr lang="en-US" sz="4400" dirty="0"/>
            </a:br>
            <a:r>
              <a:rPr lang="en-US" sz="4400" dirty="0"/>
              <a:t>(Data Set)</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Hotel Booking</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CC27-E923-7736-576F-17A93F6CF525}"/>
              </a:ext>
            </a:extLst>
          </p:cNvPr>
          <p:cNvSpPr>
            <a:spLocks noGrp="1"/>
          </p:cNvSpPr>
          <p:nvPr>
            <p:ph type="title"/>
          </p:nvPr>
        </p:nvSpPr>
        <p:spPr>
          <a:xfrm>
            <a:off x="919119" y="151086"/>
            <a:ext cx="10353762" cy="1257300"/>
          </a:xfrm>
        </p:spPr>
        <p:txBody>
          <a:bodyPr>
            <a:normAutofit fontScale="90000"/>
          </a:bodyPr>
          <a:lstStyle/>
          <a:p>
            <a:r>
              <a:rPr lang="en-US" dirty="0"/>
              <a:t>Average Daily Rate in City and Resort Hotel</a:t>
            </a:r>
          </a:p>
        </p:txBody>
      </p:sp>
      <p:pic>
        <p:nvPicPr>
          <p:cNvPr id="5" name="Picture 4">
            <a:extLst>
              <a:ext uri="{FF2B5EF4-FFF2-40B4-BE49-F238E27FC236}">
                <a16:creationId xmlns:a16="http://schemas.microsoft.com/office/drawing/2014/main" id="{469AD3C8-DC92-38AA-A03F-AC377B5CD9A8}"/>
              </a:ext>
            </a:extLst>
          </p:cNvPr>
          <p:cNvPicPr>
            <a:picLocks noChangeAspect="1"/>
          </p:cNvPicPr>
          <p:nvPr/>
        </p:nvPicPr>
        <p:blipFill>
          <a:blip r:embed="rId2"/>
          <a:srcRect l="18491" t="19953" r="13362" b="22219"/>
          <a:stretch/>
        </p:blipFill>
        <p:spPr>
          <a:xfrm>
            <a:off x="672662" y="1713185"/>
            <a:ext cx="10846676" cy="4519449"/>
          </a:xfrm>
          <a:prstGeom prst="rect">
            <a:avLst/>
          </a:prstGeom>
        </p:spPr>
      </p:pic>
    </p:spTree>
    <p:extLst>
      <p:ext uri="{BB962C8B-B14F-4D97-AF65-F5344CB8AC3E}">
        <p14:creationId xmlns:p14="http://schemas.microsoft.com/office/powerpoint/2010/main" val="4231290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3AFAF-8C2A-6753-A02A-D6E0DD76586F}"/>
              </a:ext>
            </a:extLst>
          </p:cNvPr>
          <p:cNvSpPr>
            <a:spLocks noGrp="1"/>
          </p:cNvSpPr>
          <p:nvPr>
            <p:ph type="title"/>
          </p:nvPr>
        </p:nvSpPr>
        <p:spPr/>
        <p:txBody>
          <a:bodyPr>
            <a:normAutofit fontScale="90000"/>
          </a:bodyPr>
          <a:lstStyle/>
          <a:p>
            <a:r>
              <a:rPr lang="en-US" dirty="0"/>
              <a:t>Average Daily Rate in City and Resort Hotel</a:t>
            </a:r>
          </a:p>
        </p:txBody>
      </p:sp>
      <p:sp>
        <p:nvSpPr>
          <p:cNvPr id="3" name="TextBox 2">
            <a:extLst>
              <a:ext uri="{FF2B5EF4-FFF2-40B4-BE49-F238E27FC236}">
                <a16:creationId xmlns:a16="http://schemas.microsoft.com/office/drawing/2014/main" id="{7B7B5485-A8F3-0349-B252-14CB184367C1}"/>
              </a:ext>
            </a:extLst>
          </p:cNvPr>
          <p:cNvSpPr txBox="1"/>
          <p:nvPr/>
        </p:nvSpPr>
        <p:spPr>
          <a:xfrm>
            <a:off x="614855" y="1866900"/>
            <a:ext cx="10830911" cy="1384995"/>
          </a:xfrm>
          <a:prstGeom prst="rect">
            <a:avLst/>
          </a:prstGeom>
          <a:noFill/>
        </p:spPr>
        <p:txBody>
          <a:bodyPr wrap="square" rtlCol="0">
            <a:spAutoFit/>
          </a:bodyPr>
          <a:lstStyle/>
          <a:p>
            <a:r>
              <a:rPr lang="en-US" sz="2800" dirty="0"/>
              <a:t>The line graph shows that on the certain days the average daily rate in city hotel is less than resort hotel,  and on other days , it is even less.. It goes without saying that weekend and holidays rise resort hotel rates.</a:t>
            </a:r>
          </a:p>
        </p:txBody>
      </p:sp>
    </p:spTree>
    <p:extLst>
      <p:ext uri="{BB962C8B-B14F-4D97-AF65-F5344CB8AC3E}">
        <p14:creationId xmlns:p14="http://schemas.microsoft.com/office/powerpoint/2010/main" val="3658078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9038-8998-4CBF-3E81-63FE62CF80E0}"/>
              </a:ext>
            </a:extLst>
          </p:cNvPr>
          <p:cNvSpPr>
            <a:spLocks noGrp="1"/>
          </p:cNvSpPr>
          <p:nvPr>
            <p:ph type="title"/>
          </p:nvPr>
        </p:nvSpPr>
        <p:spPr>
          <a:xfrm>
            <a:off x="771905" y="141890"/>
            <a:ext cx="10353762" cy="1257300"/>
          </a:xfrm>
        </p:spPr>
        <p:txBody>
          <a:bodyPr/>
          <a:lstStyle/>
          <a:p>
            <a:r>
              <a:rPr lang="en-US" dirty="0"/>
              <a:t>Reservation Status Per Moth</a:t>
            </a:r>
          </a:p>
        </p:txBody>
      </p:sp>
      <p:pic>
        <p:nvPicPr>
          <p:cNvPr id="6" name="Picture 5">
            <a:extLst>
              <a:ext uri="{FF2B5EF4-FFF2-40B4-BE49-F238E27FC236}">
                <a16:creationId xmlns:a16="http://schemas.microsoft.com/office/drawing/2014/main" id="{8BAF47FD-A060-AB4B-8ED2-0C290EB25758}"/>
              </a:ext>
            </a:extLst>
          </p:cNvPr>
          <p:cNvPicPr>
            <a:picLocks noChangeAspect="1"/>
          </p:cNvPicPr>
          <p:nvPr/>
        </p:nvPicPr>
        <p:blipFill>
          <a:blip r:embed="rId2"/>
          <a:srcRect l="23664" t="19063" r="21121" b="21976"/>
          <a:stretch/>
        </p:blipFill>
        <p:spPr>
          <a:xfrm>
            <a:off x="536028" y="1399190"/>
            <a:ext cx="11177751" cy="5190796"/>
          </a:xfrm>
          <a:prstGeom prst="rect">
            <a:avLst/>
          </a:prstGeom>
        </p:spPr>
      </p:pic>
    </p:spTree>
    <p:extLst>
      <p:ext uri="{BB962C8B-B14F-4D97-AF65-F5344CB8AC3E}">
        <p14:creationId xmlns:p14="http://schemas.microsoft.com/office/powerpoint/2010/main" val="3740882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B7BD5-E294-0039-1CA3-40E7AAF45A08}"/>
              </a:ext>
            </a:extLst>
          </p:cNvPr>
          <p:cNvSpPr>
            <a:spLocks noGrp="1"/>
          </p:cNvSpPr>
          <p:nvPr>
            <p:ph type="title"/>
          </p:nvPr>
        </p:nvSpPr>
        <p:spPr/>
        <p:txBody>
          <a:bodyPr/>
          <a:lstStyle/>
          <a:p>
            <a:r>
              <a:rPr lang="en-US" dirty="0"/>
              <a:t>Reservation Status Per Moth</a:t>
            </a:r>
          </a:p>
        </p:txBody>
      </p:sp>
      <p:sp>
        <p:nvSpPr>
          <p:cNvPr id="3" name="TextBox 2">
            <a:extLst>
              <a:ext uri="{FF2B5EF4-FFF2-40B4-BE49-F238E27FC236}">
                <a16:creationId xmlns:a16="http://schemas.microsoft.com/office/drawing/2014/main" id="{05C5E169-4960-9C4F-9C38-70E6B72AA050}"/>
              </a:ext>
            </a:extLst>
          </p:cNvPr>
          <p:cNvSpPr txBox="1"/>
          <p:nvPr/>
        </p:nvSpPr>
        <p:spPr>
          <a:xfrm>
            <a:off x="520262" y="1866900"/>
            <a:ext cx="11004331" cy="2246769"/>
          </a:xfrm>
          <a:prstGeom prst="rect">
            <a:avLst/>
          </a:prstGeom>
          <a:noFill/>
        </p:spPr>
        <p:txBody>
          <a:bodyPr wrap="square" rtlCol="0">
            <a:spAutoFit/>
          </a:bodyPr>
          <a:lstStyle/>
          <a:p>
            <a:r>
              <a:rPr lang="en-US" sz="2800" dirty="0"/>
              <a:t>We have developed a grouped bar graph to analyze the reservation with the highest and the lowest reservation level according reservation. As can be seen, both the number of confirmed reservation and number of canceled reservations are the largest in the month of august , whereas January is the month with highest canceled reservation.</a:t>
            </a:r>
          </a:p>
        </p:txBody>
      </p:sp>
    </p:spTree>
    <p:extLst>
      <p:ext uri="{BB962C8B-B14F-4D97-AF65-F5344CB8AC3E}">
        <p14:creationId xmlns:p14="http://schemas.microsoft.com/office/powerpoint/2010/main" val="1059706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9E65-0563-BF3D-80A9-7C92238924D2}"/>
              </a:ext>
            </a:extLst>
          </p:cNvPr>
          <p:cNvSpPr>
            <a:spLocks noGrp="1"/>
          </p:cNvSpPr>
          <p:nvPr>
            <p:ph type="title"/>
          </p:nvPr>
        </p:nvSpPr>
        <p:spPr>
          <a:xfrm>
            <a:off x="919119" y="278524"/>
            <a:ext cx="10353762" cy="1257300"/>
          </a:xfrm>
        </p:spPr>
        <p:txBody>
          <a:bodyPr/>
          <a:lstStyle/>
          <a:p>
            <a:r>
              <a:rPr lang="en-US" dirty="0"/>
              <a:t>Average Daily Rate For Each Month</a:t>
            </a:r>
          </a:p>
        </p:txBody>
      </p:sp>
      <p:pic>
        <p:nvPicPr>
          <p:cNvPr id="5" name="Picture 4">
            <a:extLst>
              <a:ext uri="{FF2B5EF4-FFF2-40B4-BE49-F238E27FC236}">
                <a16:creationId xmlns:a16="http://schemas.microsoft.com/office/drawing/2014/main" id="{1C66B4C4-CDCD-8EF1-2179-D57EC363AF5E}"/>
              </a:ext>
            </a:extLst>
          </p:cNvPr>
          <p:cNvPicPr>
            <a:picLocks noChangeAspect="1"/>
          </p:cNvPicPr>
          <p:nvPr/>
        </p:nvPicPr>
        <p:blipFill>
          <a:blip r:embed="rId2"/>
          <a:srcRect l="19784" t="12513" r="20345" b="25959"/>
          <a:stretch/>
        </p:blipFill>
        <p:spPr>
          <a:xfrm>
            <a:off x="441435" y="1655379"/>
            <a:ext cx="11319642" cy="4745421"/>
          </a:xfrm>
          <a:prstGeom prst="rect">
            <a:avLst/>
          </a:prstGeom>
        </p:spPr>
      </p:pic>
    </p:spTree>
    <p:extLst>
      <p:ext uri="{BB962C8B-B14F-4D97-AF65-F5344CB8AC3E}">
        <p14:creationId xmlns:p14="http://schemas.microsoft.com/office/powerpoint/2010/main" val="4200801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44F05-99C3-325F-7436-C866A3825A55}"/>
              </a:ext>
            </a:extLst>
          </p:cNvPr>
          <p:cNvSpPr>
            <a:spLocks noGrp="1"/>
          </p:cNvSpPr>
          <p:nvPr>
            <p:ph type="title"/>
          </p:nvPr>
        </p:nvSpPr>
        <p:spPr/>
        <p:txBody>
          <a:bodyPr/>
          <a:lstStyle/>
          <a:p>
            <a:r>
              <a:rPr lang="en-US" dirty="0"/>
              <a:t>Average Daily Rate For Each Month</a:t>
            </a:r>
          </a:p>
        </p:txBody>
      </p:sp>
      <p:sp>
        <p:nvSpPr>
          <p:cNvPr id="3" name="TextBox 2">
            <a:extLst>
              <a:ext uri="{FF2B5EF4-FFF2-40B4-BE49-F238E27FC236}">
                <a16:creationId xmlns:a16="http://schemas.microsoft.com/office/drawing/2014/main" id="{BEA7EE79-57BC-758D-35F0-2A26221DE59B}"/>
              </a:ext>
            </a:extLst>
          </p:cNvPr>
          <p:cNvSpPr txBox="1"/>
          <p:nvPr/>
        </p:nvSpPr>
        <p:spPr>
          <a:xfrm>
            <a:off x="693682" y="2144109"/>
            <a:ext cx="10815146" cy="2677656"/>
          </a:xfrm>
          <a:prstGeom prst="rect">
            <a:avLst/>
          </a:prstGeom>
          <a:noFill/>
        </p:spPr>
        <p:txBody>
          <a:bodyPr wrap="square" rtlCol="0">
            <a:spAutoFit/>
          </a:bodyPr>
          <a:lstStyle/>
          <a:p>
            <a:r>
              <a:rPr lang="en-US" sz="2800" dirty="0"/>
              <a:t>This graph demonstrate that the cancellation is most highest when the prices are greatest and least common when lowest. Therefore the cost of accommodation is the solely responsible for reservation cancelations.</a:t>
            </a:r>
          </a:p>
          <a:p>
            <a:endParaRPr lang="en-US" sz="2800" dirty="0"/>
          </a:p>
          <a:p>
            <a:r>
              <a:rPr lang="en-US" sz="2800" dirty="0"/>
              <a:t>Now , let’s us see which country is has the highest reservation cancelation. The top is Portugal with the highest number of cancelations.</a:t>
            </a:r>
          </a:p>
        </p:txBody>
      </p:sp>
    </p:spTree>
    <p:extLst>
      <p:ext uri="{BB962C8B-B14F-4D97-AF65-F5344CB8AC3E}">
        <p14:creationId xmlns:p14="http://schemas.microsoft.com/office/powerpoint/2010/main" val="2520459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0CC8-27A1-7AB3-60FA-0E8806CB3A0D}"/>
              </a:ext>
            </a:extLst>
          </p:cNvPr>
          <p:cNvSpPr>
            <a:spLocks noGrp="1"/>
          </p:cNvSpPr>
          <p:nvPr>
            <p:ph type="title"/>
          </p:nvPr>
        </p:nvSpPr>
        <p:spPr/>
        <p:txBody>
          <a:bodyPr>
            <a:normAutofit fontScale="90000"/>
          </a:bodyPr>
          <a:lstStyle/>
          <a:p>
            <a:r>
              <a:rPr lang="en-US" dirty="0"/>
              <a:t>Top 10 Countries With Reservation Cancelation</a:t>
            </a:r>
          </a:p>
        </p:txBody>
      </p:sp>
      <p:pic>
        <p:nvPicPr>
          <p:cNvPr id="5" name="Picture 4">
            <a:extLst>
              <a:ext uri="{FF2B5EF4-FFF2-40B4-BE49-F238E27FC236}">
                <a16:creationId xmlns:a16="http://schemas.microsoft.com/office/drawing/2014/main" id="{D1D34D22-2329-EC1C-D634-643164F2A241}"/>
              </a:ext>
            </a:extLst>
          </p:cNvPr>
          <p:cNvPicPr>
            <a:picLocks noChangeAspect="1"/>
          </p:cNvPicPr>
          <p:nvPr/>
        </p:nvPicPr>
        <p:blipFill>
          <a:blip r:embed="rId2"/>
          <a:srcRect l="20948" t="28528" r="43233" b="4263"/>
          <a:stretch/>
        </p:blipFill>
        <p:spPr>
          <a:xfrm>
            <a:off x="614855" y="2033752"/>
            <a:ext cx="10652701" cy="4367048"/>
          </a:xfrm>
          <a:prstGeom prst="rect">
            <a:avLst/>
          </a:prstGeom>
        </p:spPr>
      </p:pic>
    </p:spTree>
    <p:extLst>
      <p:ext uri="{BB962C8B-B14F-4D97-AF65-F5344CB8AC3E}">
        <p14:creationId xmlns:p14="http://schemas.microsoft.com/office/powerpoint/2010/main" val="1388667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0DC81-F968-B133-94D4-3729E285B8A6}"/>
              </a:ext>
            </a:extLst>
          </p:cNvPr>
          <p:cNvSpPr>
            <a:spLocks noGrp="1"/>
          </p:cNvSpPr>
          <p:nvPr>
            <p:ph type="title"/>
          </p:nvPr>
        </p:nvSpPr>
        <p:spPr/>
        <p:txBody>
          <a:bodyPr>
            <a:normAutofit fontScale="90000"/>
          </a:bodyPr>
          <a:lstStyle/>
          <a:p>
            <a:r>
              <a:rPr lang="en-US" dirty="0"/>
              <a:t>Top 10 Countries With Reservation Cancelation</a:t>
            </a:r>
          </a:p>
        </p:txBody>
      </p:sp>
      <p:sp>
        <p:nvSpPr>
          <p:cNvPr id="3" name="TextBox 2">
            <a:extLst>
              <a:ext uri="{FF2B5EF4-FFF2-40B4-BE49-F238E27FC236}">
                <a16:creationId xmlns:a16="http://schemas.microsoft.com/office/drawing/2014/main" id="{398DE425-E78F-E81E-5F61-95CD9B53D900}"/>
              </a:ext>
            </a:extLst>
          </p:cNvPr>
          <p:cNvSpPr txBox="1"/>
          <p:nvPr/>
        </p:nvSpPr>
        <p:spPr>
          <a:xfrm>
            <a:off x="1103586" y="2837793"/>
            <a:ext cx="9191297" cy="2677656"/>
          </a:xfrm>
          <a:prstGeom prst="rect">
            <a:avLst/>
          </a:prstGeom>
          <a:noFill/>
        </p:spPr>
        <p:txBody>
          <a:bodyPr wrap="square" rtlCol="0">
            <a:spAutoFit/>
          </a:bodyPr>
          <a:lstStyle/>
          <a:p>
            <a:r>
              <a:rPr lang="en-US" sz="2800" dirty="0"/>
              <a:t>Let’s us check the area from where the guest are visiting hotel and make reservations. Is it coming from direct , online or offline travel agent around 46% of the client coming from one travel agencies, 	where 27% coming from groups. Only 4% client book hotel directly by visiting them and making reservation.</a:t>
            </a:r>
          </a:p>
        </p:txBody>
      </p:sp>
    </p:spTree>
    <p:extLst>
      <p:ext uri="{BB962C8B-B14F-4D97-AF65-F5344CB8AC3E}">
        <p14:creationId xmlns:p14="http://schemas.microsoft.com/office/powerpoint/2010/main" val="3539131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93CBA-2F1A-9417-0C10-46E64920499D}"/>
              </a:ext>
            </a:extLst>
          </p:cNvPr>
          <p:cNvSpPr>
            <a:spLocks noGrp="1"/>
          </p:cNvSpPr>
          <p:nvPr>
            <p:ph type="title"/>
          </p:nvPr>
        </p:nvSpPr>
        <p:spPr/>
        <p:txBody>
          <a:bodyPr/>
          <a:lstStyle/>
          <a:p>
            <a:r>
              <a:rPr lang="en-US" dirty="0"/>
              <a:t>Average Daily Rate</a:t>
            </a:r>
          </a:p>
        </p:txBody>
      </p:sp>
      <p:sp>
        <p:nvSpPr>
          <p:cNvPr id="3" name="TextBox 2">
            <a:extLst>
              <a:ext uri="{FF2B5EF4-FFF2-40B4-BE49-F238E27FC236}">
                <a16:creationId xmlns:a16="http://schemas.microsoft.com/office/drawing/2014/main" id="{192DE32C-81B3-12A3-C31D-79A1E1263C6E}"/>
              </a:ext>
            </a:extLst>
          </p:cNvPr>
          <p:cNvSpPr txBox="1"/>
          <p:nvPr/>
        </p:nvSpPr>
        <p:spPr>
          <a:xfrm>
            <a:off x="457200" y="2238703"/>
            <a:ext cx="10810357" cy="1384995"/>
          </a:xfrm>
          <a:prstGeom prst="rect">
            <a:avLst/>
          </a:prstGeom>
          <a:noFill/>
        </p:spPr>
        <p:txBody>
          <a:bodyPr wrap="square" rtlCol="0">
            <a:spAutoFit/>
          </a:bodyPr>
          <a:lstStyle/>
          <a:p>
            <a:r>
              <a:rPr lang="en-US" sz="2800" dirty="0"/>
              <a:t>As seen in the graph, reservation are cancelled when the average daily rat is higher than when it is canceled. It clearly proves all the above analysis, that higher the price leads the higher cancelation.</a:t>
            </a:r>
          </a:p>
        </p:txBody>
      </p:sp>
      <p:pic>
        <p:nvPicPr>
          <p:cNvPr id="6" name="Picture 5">
            <a:extLst>
              <a:ext uri="{FF2B5EF4-FFF2-40B4-BE49-F238E27FC236}">
                <a16:creationId xmlns:a16="http://schemas.microsoft.com/office/drawing/2014/main" id="{F12A8AE7-18D7-55EB-F205-5611FCA0E0A2}"/>
              </a:ext>
            </a:extLst>
          </p:cNvPr>
          <p:cNvPicPr>
            <a:picLocks noChangeAspect="1"/>
          </p:cNvPicPr>
          <p:nvPr/>
        </p:nvPicPr>
        <p:blipFill>
          <a:blip r:embed="rId2"/>
          <a:srcRect l="19784" t="20762" r="17500" b="40658"/>
          <a:stretch/>
        </p:blipFill>
        <p:spPr>
          <a:xfrm>
            <a:off x="457200" y="3623697"/>
            <a:ext cx="11277600" cy="2824399"/>
          </a:xfrm>
          <a:prstGeom prst="rect">
            <a:avLst/>
          </a:prstGeom>
        </p:spPr>
      </p:pic>
    </p:spTree>
    <p:extLst>
      <p:ext uri="{BB962C8B-B14F-4D97-AF65-F5344CB8AC3E}">
        <p14:creationId xmlns:p14="http://schemas.microsoft.com/office/powerpoint/2010/main" val="3359856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01758-F5F0-660B-C0DC-F68D305803A7}"/>
              </a:ext>
            </a:extLst>
          </p:cNvPr>
          <p:cNvSpPr>
            <a:spLocks noGrp="1"/>
          </p:cNvSpPr>
          <p:nvPr>
            <p:ph type="title"/>
          </p:nvPr>
        </p:nvSpPr>
        <p:spPr/>
        <p:txBody>
          <a:bodyPr/>
          <a:lstStyle/>
          <a:p>
            <a:r>
              <a:rPr lang="en-US" dirty="0"/>
              <a:t>Suggestions</a:t>
            </a:r>
          </a:p>
        </p:txBody>
      </p:sp>
      <p:sp>
        <p:nvSpPr>
          <p:cNvPr id="3" name="TextBox 2">
            <a:extLst>
              <a:ext uri="{FF2B5EF4-FFF2-40B4-BE49-F238E27FC236}">
                <a16:creationId xmlns:a16="http://schemas.microsoft.com/office/drawing/2014/main" id="{4160A677-94D9-C88F-B98D-7A55D7B39C5C}"/>
              </a:ext>
            </a:extLst>
          </p:cNvPr>
          <p:cNvSpPr txBox="1"/>
          <p:nvPr/>
        </p:nvSpPr>
        <p:spPr>
          <a:xfrm>
            <a:off x="457200" y="1866900"/>
            <a:ext cx="11130455" cy="3785652"/>
          </a:xfrm>
          <a:prstGeom prst="rect">
            <a:avLst/>
          </a:prstGeom>
          <a:noFill/>
        </p:spPr>
        <p:txBody>
          <a:bodyPr wrap="square" rtlCol="0">
            <a:spAutoFit/>
          </a:bodyPr>
          <a:lstStyle/>
          <a:p>
            <a:pPr marL="342900" indent="-342900">
              <a:buFont typeface="+mj-lt"/>
              <a:buAutoNum type="arabicParenR"/>
            </a:pPr>
            <a:r>
              <a:rPr lang="en-US" sz="2400" dirty="0"/>
              <a:t>Cancelation rate rise as price does. In order to prevent reservation cancelation, hotels could work on their pricing strategies and try to lower the rates for the specific hotels based on locations . They also provide discount to customers.</a:t>
            </a:r>
          </a:p>
          <a:p>
            <a:pPr marL="342900" indent="-342900">
              <a:buFont typeface="+mj-lt"/>
              <a:buAutoNum type="arabicParenR"/>
            </a:pPr>
            <a:r>
              <a:rPr lang="en-US" sz="2400" dirty="0"/>
              <a:t>As the ratio of cancelation and not cancelation of resort hotel  is higher in resort hotel than cities hotels . So the hotel could provide a reasonable discount on the room prices on weekend or holidays.</a:t>
            </a:r>
          </a:p>
          <a:p>
            <a:pPr marL="342900" indent="-342900">
              <a:buFont typeface="+mj-lt"/>
              <a:buAutoNum type="arabicParenR"/>
            </a:pPr>
            <a:r>
              <a:rPr lang="en-US" sz="2400" dirty="0"/>
              <a:t>In the month of January , hotel can start </a:t>
            </a:r>
            <a:r>
              <a:rPr lang="en-US" sz="2400" dirty="0" err="1"/>
              <a:t>campigns</a:t>
            </a:r>
            <a:r>
              <a:rPr lang="en-US" sz="2400" dirty="0"/>
              <a:t> or marketing  with a reasonable amount  to increase the revenue as cancelation is highest in this month.</a:t>
            </a:r>
          </a:p>
          <a:p>
            <a:pPr marL="342900" indent="-342900">
              <a:buFont typeface="+mj-lt"/>
              <a:buAutoNum type="arabicParenR"/>
            </a:pPr>
            <a:r>
              <a:rPr lang="en-US" sz="2400" dirty="0"/>
              <a:t>They also increase the quality of their hotels and their services mainly in Portugal to reduce cancelation rate.</a:t>
            </a:r>
          </a:p>
        </p:txBody>
      </p:sp>
    </p:spTree>
    <p:extLst>
      <p:ext uri="{BB962C8B-B14F-4D97-AF65-F5344CB8AC3E}">
        <p14:creationId xmlns:p14="http://schemas.microsoft.com/office/powerpoint/2010/main" val="2264646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158FC-0333-08A2-6981-2C86899E2B7E}"/>
              </a:ext>
            </a:extLst>
          </p:cNvPr>
          <p:cNvSpPr>
            <a:spLocks noGrp="1"/>
          </p:cNvSpPr>
          <p:nvPr>
            <p:ph type="title"/>
          </p:nvPr>
        </p:nvSpPr>
        <p:spPr/>
        <p:txBody>
          <a:bodyPr/>
          <a:lstStyle/>
          <a:p>
            <a:r>
              <a:rPr lang="en-US" dirty="0"/>
              <a:t>Data Analysis Project Steps</a:t>
            </a:r>
          </a:p>
        </p:txBody>
      </p:sp>
      <p:sp>
        <p:nvSpPr>
          <p:cNvPr id="3" name="TextBox 2">
            <a:extLst>
              <a:ext uri="{FF2B5EF4-FFF2-40B4-BE49-F238E27FC236}">
                <a16:creationId xmlns:a16="http://schemas.microsoft.com/office/drawing/2014/main" id="{B80BC5BA-6BB9-0E93-1DB1-02F68377EED2}"/>
              </a:ext>
            </a:extLst>
          </p:cNvPr>
          <p:cNvSpPr txBox="1"/>
          <p:nvPr/>
        </p:nvSpPr>
        <p:spPr>
          <a:xfrm>
            <a:off x="669966" y="1866900"/>
            <a:ext cx="10841420" cy="2677656"/>
          </a:xfrm>
          <a:prstGeom prst="rect">
            <a:avLst/>
          </a:prstGeom>
          <a:noFill/>
        </p:spPr>
        <p:txBody>
          <a:bodyPr wrap="square" rtlCol="0">
            <a:spAutoFit/>
          </a:bodyPr>
          <a:lstStyle/>
          <a:p>
            <a:pPr marL="514350" indent="-514350">
              <a:buFont typeface="+mj-lt"/>
              <a:buAutoNum type="arabicParenR"/>
            </a:pPr>
            <a:r>
              <a:rPr lang="en-US" sz="2800" dirty="0"/>
              <a:t>identify the business problem</a:t>
            </a:r>
          </a:p>
          <a:p>
            <a:pPr marL="514350" indent="-514350">
              <a:buFont typeface="+mj-lt"/>
              <a:buAutoNum type="arabicParenR"/>
            </a:pPr>
            <a:r>
              <a:rPr lang="en-US" sz="2800" dirty="0"/>
              <a:t>identify the data you want to analyze</a:t>
            </a:r>
          </a:p>
          <a:p>
            <a:pPr marL="514350" indent="-514350">
              <a:buFont typeface="+mj-lt"/>
              <a:buAutoNum type="arabicParenR"/>
            </a:pPr>
            <a:r>
              <a:rPr lang="en-US" sz="2800" dirty="0"/>
              <a:t>Explore and Clean the data set</a:t>
            </a:r>
          </a:p>
          <a:p>
            <a:pPr marL="514350" indent="-514350">
              <a:buFont typeface="+mj-lt"/>
              <a:buAutoNum type="arabicParenR"/>
            </a:pPr>
            <a:r>
              <a:rPr lang="en-US" sz="2800" dirty="0"/>
              <a:t>analyze the data to get </a:t>
            </a:r>
            <a:r>
              <a:rPr lang="en-US" sz="2800" dirty="0" err="1"/>
              <a:t>usefull</a:t>
            </a:r>
            <a:r>
              <a:rPr lang="en-US" sz="2800" dirty="0"/>
              <a:t> insights(Find Research question+Hypothises)</a:t>
            </a:r>
          </a:p>
          <a:p>
            <a:pPr marL="514350" indent="-514350">
              <a:buFont typeface="+mj-lt"/>
              <a:buAutoNum type="arabicParenR"/>
            </a:pPr>
            <a:r>
              <a:rPr lang="en-US" sz="2800" dirty="0"/>
              <a:t>present the data in term of reports and dashboard using visualization.</a:t>
            </a:r>
          </a:p>
        </p:txBody>
      </p:sp>
    </p:spTree>
    <p:extLst>
      <p:ext uri="{BB962C8B-B14F-4D97-AF65-F5344CB8AC3E}">
        <p14:creationId xmlns:p14="http://schemas.microsoft.com/office/powerpoint/2010/main" val="1052057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BA0EB51-07AC-4EA8-2AB3-E8B75B787400}"/>
              </a:ext>
            </a:extLst>
          </p:cNvPr>
          <p:cNvSpPr>
            <a:spLocks noGrp="1"/>
          </p:cNvSpPr>
          <p:nvPr>
            <p:ph idx="1"/>
          </p:nvPr>
        </p:nvSpPr>
        <p:spPr>
          <a:xfrm>
            <a:off x="919119" y="1571625"/>
            <a:ext cx="10353762" cy="3714749"/>
          </a:xfrm>
        </p:spPr>
        <p:txBody>
          <a:bodyPr>
            <a:normAutofit/>
          </a:bodyPr>
          <a:lstStyle/>
          <a:p>
            <a:pPr marL="36900" indent="0" algn="ctr">
              <a:lnSpc>
                <a:spcPct val="300000"/>
              </a:lnSpc>
              <a:buNone/>
            </a:pPr>
            <a:r>
              <a:rPr lang="en-US" sz="5400" dirty="0">
                <a:latin typeface="Ink Free" panose="03080402000500000000" pitchFamily="66" charset="0"/>
              </a:rPr>
              <a:t>Thank</a:t>
            </a:r>
          </a:p>
        </p:txBody>
      </p:sp>
    </p:spTree>
    <p:extLst>
      <p:ext uri="{BB962C8B-B14F-4D97-AF65-F5344CB8AC3E}">
        <p14:creationId xmlns:p14="http://schemas.microsoft.com/office/powerpoint/2010/main" val="65144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DBA1A-4947-AF7F-5A37-749F791E9E07}"/>
              </a:ext>
            </a:extLst>
          </p:cNvPr>
          <p:cNvSpPr>
            <a:spLocks noGrp="1"/>
          </p:cNvSpPr>
          <p:nvPr>
            <p:ph type="title"/>
          </p:nvPr>
        </p:nvSpPr>
        <p:spPr/>
        <p:txBody>
          <a:bodyPr/>
          <a:lstStyle/>
          <a:p>
            <a:r>
              <a:rPr lang="en-US" dirty="0"/>
              <a:t>Business Problem.</a:t>
            </a:r>
          </a:p>
        </p:txBody>
      </p:sp>
      <p:sp>
        <p:nvSpPr>
          <p:cNvPr id="4" name="TextBox 3">
            <a:extLst>
              <a:ext uri="{FF2B5EF4-FFF2-40B4-BE49-F238E27FC236}">
                <a16:creationId xmlns:a16="http://schemas.microsoft.com/office/drawing/2014/main" id="{9DD845D2-DE35-D824-2B48-5657751CE7A9}"/>
              </a:ext>
            </a:extLst>
          </p:cNvPr>
          <p:cNvSpPr txBox="1"/>
          <p:nvPr/>
        </p:nvSpPr>
        <p:spPr>
          <a:xfrm>
            <a:off x="551793" y="1734207"/>
            <a:ext cx="11114690" cy="4401205"/>
          </a:xfrm>
          <a:prstGeom prst="rect">
            <a:avLst/>
          </a:prstGeom>
          <a:noFill/>
        </p:spPr>
        <p:txBody>
          <a:bodyPr wrap="square" rtlCol="0">
            <a:spAutoFit/>
          </a:bodyPr>
          <a:lstStyle/>
          <a:p>
            <a:pPr marL="514350" indent="-514350">
              <a:buFont typeface="+mj-lt"/>
              <a:buAutoNum type="arabicParenR"/>
            </a:pPr>
            <a:r>
              <a:rPr lang="en-US" sz="2800" dirty="0"/>
              <a:t>In recent years, City Hotel and Resort Hotel have seen a high cancellation rates. Each hotel is now dealing with number of issues  as a result, Including fewer revenue and less than ideal room use. Consequently, lowering cancellation rates is both hotels’ primary goal in order to increase their efficiency in generating revenue, and for us to offer thorough  business advice to address this problem.</a:t>
            </a:r>
          </a:p>
          <a:p>
            <a:pPr marL="514350" indent="-514350">
              <a:buFont typeface="+mj-lt"/>
              <a:buAutoNum type="arabicParenR"/>
            </a:pPr>
            <a:endParaRPr lang="en-US" sz="2800" dirty="0"/>
          </a:p>
          <a:p>
            <a:pPr marL="514350" indent="-514350">
              <a:buFont typeface="+mj-lt"/>
              <a:buAutoNum type="arabicParenR"/>
            </a:pPr>
            <a:r>
              <a:rPr lang="en-US" sz="2800" dirty="0"/>
              <a:t>The analysis of hotel booking cancellations as well as other factors that have no bearing on their business and yearly revenue generation are the main topics of this report.</a:t>
            </a:r>
          </a:p>
        </p:txBody>
      </p:sp>
    </p:spTree>
    <p:extLst>
      <p:ext uri="{BB962C8B-B14F-4D97-AF65-F5344CB8AC3E}">
        <p14:creationId xmlns:p14="http://schemas.microsoft.com/office/powerpoint/2010/main" val="2553029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68716-CB5E-759B-19C2-4C9B98071590}"/>
              </a:ext>
            </a:extLst>
          </p:cNvPr>
          <p:cNvSpPr>
            <a:spLocks noGrp="1"/>
          </p:cNvSpPr>
          <p:nvPr>
            <p:ph type="title"/>
          </p:nvPr>
        </p:nvSpPr>
        <p:spPr>
          <a:xfrm>
            <a:off x="919119" y="173421"/>
            <a:ext cx="10353762" cy="1257300"/>
          </a:xfrm>
        </p:spPr>
        <p:txBody>
          <a:bodyPr/>
          <a:lstStyle/>
          <a:p>
            <a:r>
              <a:rPr lang="en-US" dirty="0"/>
              <a:t>Assumptions</a:t>
            </a:r>
          </a:p>
        </p:txBody>
      </p:sp>
      <p:sp>
        <p:nvSpPr>
          <p:cNvPr id="3" name="TextBox 2">
            <a:extLst>
              <a:ext uri="{FF2B5EF4-FFF2-40B4-BE49-F238E27FC236}">
                <a16:creationId xmlns:a16="http://schemas.microsoft.com/office/drawing/2014/main" id="{9A682B24-2973-9CBD-0FB0-2244934F6F74}"/>
              </a:ext>
            </a:extLst>
          </p:cNvPr>
          <p:cNvSpPr txBox="1"/>
          <p:nvPr/>
        </p:nvSpPr>
        <p:spPr>
          <a:xfrm>
            <a:off x="583325" y="1601590"/>
            <a:ext cx="11272344" cy="5262979"/>
          </a:xfrm>
          <a:prstGeom prst="rect">
            <a:avLst/>
          </a:prstGeom>
          <a:noFill/>
        </p:spPr>
        <p:txBody>
          <a:bodyPr wrap="square" rtlCol="0">
            <a:spAutoFit/>
          </a:bodyPr>
          <a:lstStyle/>
          <a:p>
            <a:pPr marL="342900" indent="-342900">
              <a:buFont typeface="+mj-lt"/>
              <a:buAutoNum type="arabicParenR"/>
            </a:pPr>
            <a:r>
              <a:rPr lang="en-US" sz="2800" dirty="0"/>
              <a:t> No unusual occurrences between 2015 and 2017 will have a substantial impact on the data used.</a:t>
            </a:r>
          </a:p>
          <a:p>
            <a:pPr marL="342900" indent="-342900">
              <a:buFont typeface="+mj-lt"/>
              <a:buAutoNum type="arabicParenR"/>
            </a:pPr>
            <a:r>
              <a:rPr lang="en-US" sz="2800" dirty="0"/>
              <a:t>The information is still current and can be used to analyze the hotel possible plans in efficient manner.</a:t>
            </a:r>
          </a:p>
          <a:p>
            <a:pPr marL="342900" indent="-342900">
              <a:buFont typeface="+mj-lt"/>
              <a:buAutoNum type="arabicParenR"/>
            </a:pPr>
            <a:r>
              <a:rPr lang="en-US" sz="2800" dirty="0"/>
              <a:t>The hotel are not unanticipated negatives to the hotel employing any advise technique.</a:t>
            </a:r>
          </a:p>
          <a:p>
            <a:pPr marL="342900" indent="-342900">
              <a:buFont typeface="+mj-lt"/>
              <a:buAutoNum type="arabicParenR"/>
            </a:pPr>
            <a:r>
              <a:rPr lang="en-US" sz="2800" dirty="0"/>
              <a:t>The hotel ate not currently using any of the suggested solution.</a:t>
            </a:r>
          </a:p>
          <a:p>
            <a:pPr marL="342900" indent="-342900">
              <a:buFont typeface="+mj-lt"/>
              <a:buAutoNum type="arabicParenR"/>
            </a:pPr>
            <a:r>
              <a:rPr lang="en-US" sz="2800" dirty="0"/>
              <a:t>The biggest factor of effecting the earning of the income is booking cancellations.</a:t>
            </a:r>
          </a:p>
          <a:p>
            <a:pPr marL="342900" indent="-342900">
              <a:buFont typeface="+mj-lt"/>
              <a:buAutoNum type="arabicParenR"/>
            </a:pPr>
            <a:r>
              <a:rPr lang="en-US" sz="2800" dirty="0"/>
              <a:t>Cancellations result in vacant rooms for the booked length of time.</a:t>
            </a:r>
          </a:p>
          <a:p>
            <a:pPr marL="342900" indent="-342900">
              <a:buFont typeface="+mj-lt"/>
              <a:buAutoNum type="arabicParenR"/>
            </a:pPr>
            <a:r>
              <a:rPr lang="en-US" sz="2800" dirty="0"/>
              <a:t>Client make hotel reservation in the same year they make cancellations.</a:t>
            </a:r>
          </a:p>
          <a:p>
            <a:pPr marL="342900" indent="-342900">
              <a:buFont typeface="+mj-lt"/>
              <a:buAutoNum type="arabicParenR"/>
            </a:pPr>
            <a:endParaRPr lang="en-US" sz="2800" dirty="0"/>
          </a:p>
        </p:txBody>
      </p:sp>
    </p:spTree>
    <p:extLst>
      <p:ext uri="{BB962C8B-B14F-4D97-AF65-F5344CB8AC3E}">
        <p14:creationId xmlns:p14="http://schemas.microsoft.com/office/powerpoint/2010/main" val="3508978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C58E6-1AE0-86EC-8B4A-8192A7EBFAB6}"/>
              </a:ext>
            </a:extLst>
          </p:cNvPr>
          <p:cNvSpPr>
            <a:spLocks noGrp="1"/>
          </p:cNvSpPr>
          <p:nvPr>
            <p:ph type="title"/>
          </p:nvPr>
        </p:nvSpPr>
        <p:spPr/>
        <p:txBody>
          <a:bodyPr/>
          <a:lstStyle/>
          <a:p>
            <a:r>
              <a:rPr lang="en-US" dirty="0"/>
              <a:t>Research Questions</a:t>
            </a:r>
          </a:p>
        </p:txBody>
      </p:sp>
      <p:sp>
        <p:nvSpPr>
          <p:cNvPr id="3" name="TextBox 2">
            <a:extLst>
              <a:ext uri="{FF2B5EF4-FFF2-40B4-BE49-F238E27FC236}">
                <a16:creationId xmlns:a16="http://schemas.microsoft.com/office/drawing/2014/main" id="{7E0688C3-8865-41F7-1F32-573890CD1A3D}"/>
              </a:ext>
            </a:extLst>
          </p:cNvPr>
          <p:cNvSpPr txBox="1"/>
          <p:nvPr/>
        </p:nvSpPr>
        <p:spPr>
          <a:xfrm>
            <a:off x="614855" y="1866900"/>
            <a:ext cx="11272344" cy="1384995"/>
          </a:xfrm>
          <a:prstGeom prst="rect">
            <a:avLst/>
          </a:prstGeom>
          <a:noFill/>
        </p:spPr>
        <p:txBody>
          <a:bodyPr wrap="square" rtlCol="0">
            <a:spAutoFit/>
          </a:bodyPr>
          <a:lstStyle/>
          <a:p>
            <a:pPr marL="342900" indent="-342900">
              <a:buFont typeface="+mj-lt"/>
              <a:buAutoNum type="arabicParenR"/>
            </a:pPr>
            <a:r>
              <a:rPr lang="en-US" sz="2800" dirty="0"/>
              <a:t>What are the variables that affect the hotel reservation cancellation?</a:t>
            </a:r>
          </a:p>
          <a:p>
            <a:pPr marL="342900" indent="-342900">
              <a:buFont typeface="+mj-lt"/>
              <a:buAutoNum type="arabicParenR"/>
            </a:pPr>
            <a:r>
              <a:rPr lang="en-US" sz="2800" dirty="0"/>
              <a:t>How can we make hotel reservations cancellations better?</a:t>
            </a:r>
          </a:p>
          <a:p>
            <a:pPr marL="342900" indent="-342900">
              <a:buFont typeface="+mj-lt"/>
              <a:buAutoNum type="arabicParenR"/>
            </a:pPr>
            <a:r>
              <a:rPr lang="en-US" sz="2800" dirty="0"/>
              <a:t>How will hotel be assisted in making pricing and promotional decisions? </a:t>
            </a:r>
          </a:p>
        </p:txBody>
      </p:sp>
    </p:spTree>
    <p:extLst>
      <p:ext uri="{BB962C8B-B14F-4D97-AF65-F5344CB8AC3E}">
        <p14:creationId xmlns:p14="http://schemas.microsoft.com/office/powerpoint/2010/main" val="639612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9A22-34D7-19A7-EFC2-ABF24B7C80BF}"/>
              </a:ext>
            </a:extLst>
          </p:cNvPr>
          <p:cNvSpPr>
            <a:spLocks noGrp="1"/>
          </p:cNvSpPr>
          <p:nvPr>
            <p:ph type="title"/>
          </p:nvPr>
        </p:nvSpPr>
        <p:spPr/>
        <p:txBody>
          <a:bodyPr/>
          <a:lstStyle/>
          <a:p>
            <a:r>
              <a:rPr lang="en-US" dirty="0"/>
              <a:t>Hypothesis</a:t>
            </a:r>
          </a:p>
        </p:txBody>
      </p:sp>
      <p:sp>
        <p:nvSpPr>
          <p:cNvPr id="3" name="TextBox 2">
            <a:extLst>
              <a:ext uri="{FF2B5EF4-FFF2-40B4-BE49-F238E27FC236}">
                <a16:creationId xmlns:a16="http://schemas.microsoft.com/office/drawing/2014/main" id="{B5BF7D0C-778F-F23F-0F61-7FA103E990C9}"/>
              </a:ext>
            </a:extLst>
          </p:cNvPr>
          <p:cNvSpPr txBox="1"/>
          <p:nvPr/>
        </p:nvSpPr>
        <p:spPr>
          <a:xfrm>
            <a:off x="572277" y="1866900"/>
            <a:ext cx="11047445" cy="2554545"/>
          </a:xfrm>
          <a:prstGeom prst="rect">
            <a:avLst/>
          </a:prstGeom>
          <a:noFill/>
        </p:spPr>
        <p:txBody>
          <a:bodyPr wrap="square" rtlCol="0">
            <a:spAutoFit/>
          </a:bodyPr>
          <a:lstStyle/>
          <a:p>
            <a:pPr marL="342900" indent="-342900">
              <a:buFont typeface="+mj-lt"/>
              <a:buAutoNum type="arabicParenR"/>
            </a:pPr>
            <a:r>
              <a:rPr lang="en-US" sz="3200" dirty="0"/>
              <a:t> Cancellation is High Due to High prices.</a:t>
            </a:r>
          </a:p>
          <a:p>
            <a:pPr marL="342900" indent="-342900">
              <a:buFont typeface="+mj-lt"/>
              <a:buAutoNum type="arabicParenR"/>
            </a:pPr>
            <a:r>
              <a:rPr lang="en-US" sz="3200" dirty="0"/>
              <a:t>When there is longer waiting list, customer tend to </a:t>
            </a:r>
            <a:r>
              <a:rPr lang="en-US" sz="3200" dirty="0" err="1"/>
              <a:t>cancell</a:t>
            </a:r>
            <a:r>
              <a:rPr lang="en-US" sz="3200" dirty="0"/>
              <a:t> more frequently.</a:t>
            </a:r>
          </a:p>
          <a:p>
            <a:pPr marL="342900" indent="-342900">
              <a:buFont typeface="+mj-lt"/>
              <a:buAutoNum type="arabicParenR"/>
            </a:pPr>
            <a:r>
              <a:rPr lang="en-US" sz="3200" dirty="0"/>
              <a:t>The majority of client are com</a:t>
            </a:r>
            <a:r>
              <a:rPr lang="en-US" sz="3200" i="1" dirty="0"/>
              <a:t>ing from offline travel agents to make their reservation</a:t>
            </a:r>
            <a:endParaRPr lang="en-US" sz="3200" dirty="0"/>
          </a:p>
        </p:txBody>
      </p:sp>
    </p:spTree>
    <p:extLst>
      <p:ext uri="{BB962C8B-B14F-4D97-AF65-F5344CB8AC3E}">
        <p14:creationId xmlns:p14="http://schemas.microsoft.com/office/powerpoint/2010/main" val="1599221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0A8A4-D555-D7FE-0F40-6581C2217DBC}"/>
              </a:ext>
            </a:extLst>
          </p:cNvPr>
          <p:cNvSpPr>
            <a:spLocks noGrp="1"/>
          </p:cNvSpPr>
          <p:nvPr>
            <p:ph type="title"/>
          </p:nvPr>
        </p:nvSpPr>
        <p:spPr/>
        <p:txBody>
          <a:bodyPr/>
          <a:lstStyle/>
          <a:p>
            <a:r>
              <a:rPr lang="en-US" dirty="0"/>
              <a:t>Analysis And Findings</a:t>
            </a:r>
          </a:p>
        </p:txBody>
      </p:sp>
      <p:sp>
        <p:nvSpPr>
          <p:cNvPr id="3" name="TextBox 2">
            <a:extLst>
              <a:ext uri="{FF2B5EF4-FFF2-40B4-BE49-F238E27FC236}">
                <a16:creationId xmlns:a16="http://schemas.microsoft.com/office/drawing/2014/main" id="{3DCCC9CE-1C07-B206-A944-9A81E8532CD2}"/>
              </a:ext>
            </a:extLst>
          </p:cNvPr>
          <p:cNvSpPr txBox="1"/>
          <p:nvPr/>
        </p:nvSpPr>
        <p:spPr>
          <a:xfrm>
            <a:off x="630621" y="1866900"/>
            <a:ext cx="10767849" cy="2246769"/>
          </a:xfrm>
          <a:prstGeom prst="rect">
            <a:avLst/>
          </a:prstGeom>
          <a:noFill/>
        </p:spPr>
        <p:txBody>
          <a:bodyPr wrap="square" rtlCol="0">
            <a:spAutoFit/>
          </a:bodyPr>
          <a:lstStyle/>
          <a:p>
            <a:r>
              <a:rPr lang="en-US" sz="2800" dirty="0"/>
              <a:t>The accompany bar graph show that the percentage of reservations that are cancelled and those are not. It’s obvious that there are till a significant number of reservations that has not been canceled . There are till 37% clients who canceled their reservations which has a significant impact on the hotel ‘s earning.</a:t>
            </a:r>
          </a:p>
        </p:txBody>
      </p:sp>
    </p:spTree>
    <p:extLst>
      <p:ext uri="{BB962C8B-B14F-4D97-AF65-F5344CB8AC3E}">
        <p14:creationId xmlns:p14="http://schemas.microsoft.com/office/powerpoint/2010/main" val="487458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E2865-75ED-DA46-4338-859E856F2342}"/>
              </a:ext>
            </a:extLst>
          </p:cNvPr>
          <p:cNvSpPr>
            <a:spLocks noGrp="1"/>
          </p:cNvSpPr>
          <p:nvPr>
            <p:ph type="title"/>
          </p:nvPr>
        </p:nvSpPr>
        <p:spPr/>
        <p:txBody>
          <a:bodyPr/>
          <a:lstStyle/>
          <a:p>
            <a:r>
              <a:rPr lang="en-US" dirty="0"/>
              <a:t>Analysis And Findings</a:t>
            </a:r>
          </a:p>
        </p:txBody>
      </p:sp>
      <p:pic>
        <p:nvPicPr>
          <p:cNvPr id="5" name="Picture 4">
            <a:extLst>
              <a:ext uri="{FF2B5EF4-FFF2-40B4-BE49-F238E27FC236}">
                <a16:creationId xmlns:a16="http://schemas.microsoft.com/office/drawing/2014/main" id="{52A08F4C-D415-351D-754B-3A09F989937F}"/>
              </a:ext>
            </a:extLst>
          </p:cNvPr>
          <p:cNvPicPr>
            <a:picLocks noChangeAspect="1"/>
          </p:cNvPicPr>
          <p:nvPr/>
        </p:nvPicPr>
        <p:blipFill>
          <a:blip r:embed="rId2"/>
          <a:srcRect l="6754" t="36555" r="49679" b="22423"/>
          <a:stretch/>
        </p:blipFill>
        <p:spPr>
          <a:xfrm>
            <a:off x="913795" y="1592317"/>
            <a:ext cx="10673860" cy="4950373"/>
          </a:xfrm>
          <a:prstGeom prst="rect">
            <a:avLst/>
          </a:prstGeom>
        </p:spPr>
      </p:pic>
    </p:spTree>
    <p:extLst>
      <p:ext uri="{BB962C8B-B14F-4D97-AF65-F5344CB8AC3E}">
        <p14:creationId xmlns:p14="http://schemas.microsoft.com/office/powerpoint/2010/main" val="550196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B8CB7-2892-B62D-252B-D0875F9C2A1B}"/>
              </a:ext>
            </a:extLst>
          </p:cNvPr>
          <p:cNvSpPr>
            <a:spLocks noGrp="1"/>
          </p:cNvSpPr>
          <p:nvPr>
            <p:ph type="title"/>
          </p:nvPr>
        </p:nvSpPr>
        <p:spPr/>
        <p:txBody>
          <a:bodyPr/>
          <a:lstStyle/>
          <a:p>
            <a:r>
              <a:rPr lang="en-US" dirty="0"/>
              <a:t>Reservation Status in Different Hotels</a:t>
            </a:r>
          </a:p>
        </p:txBody>
      </p:sp>
      <p:pic>
        <p:nvPicPr>
          <p:cNvPr id="5" name="Picture 4">
            <a:extLst>
              <a:ext uri="{FF2B5EF4-FFF2-40B4-BE49-F238E27FC236}">
                <a16:creationId xmlns:a16="http://schemas.microsoft.com/office/drawing/2014/main" id="{6D18BB59-9BEC-2F07-C38A-8A8D4B567A38}"/>
              </a:ext>
            </a:extLst>
          </p:cNvPr>
          <p:cNvPicPr>
            <a:picLocks noChangeAspect="1"/>
          </p:cNvPicPr>
          <p:nvPr/>
        </p:nvPicPr>
        <p:blipFill>
          <a:blip r:embed="rId3"/>
          <a:srcRect l="22242" t="11300" r="19698" b="31196"/>
          <a:stretch/>
        </p:blipFill>
        <p:spPr>
          <a:xfrm>
            <a:off x="643690" y="1866900"/>
            <a:ext cx="5126489" cy="4381500"/>
          </a:xfrm>
          <a:prstGeom prst="rect">
            <a:avLst/>
          </a:prstGeom>
        </p:spPr>
      </p:pic>
      <p:sp>
        <p:nvSpPr>
          <p:cNvPr id="6" name="TextBox 5">
            <a:extLst>
              <a:ext uri="{FF2B5EF4-FFF2-40B4-BE49-F238E27FC236}">
                <a16:creationId xmlns:a16="http://schemas.microsoft.com/office/drawing/2014/main" id="{AE4DE2B5-6BE9-EAC4-1E32-CD3F52F1D6D5}"/>
              </a:ext>
            </a:extLst>
          </p:cNvPr>
          <p:cNvSpPr txBox="1"/>
          <p:nvPr/>
        </p:nvSpPr>
        <p:spPr>
          <a:xfrm>
            <a:off x="6306207" y="1866900"/>
            <a:ext cx="5242103" cy="2246769"/>
          </a:xfrm>
          <a:prstGeom prst="rect">
            <a:avLst/>
          </a:prstGeom>
          <a:noFill/>
        </p:spPr>
        <p:txBody>
          <a:bodyPr wrap="square" rtlCol="0">
            <a:spAutoFit/>
          </a:bodyPr>
          <a:lstStyle/>
          <a:p>
            <a:r>
              <a:rPr lang="en-US" sz="2800" dirty="0"/>
              <a:t>In comparison resort hotel, city hotel have more</a:t>
            </a:r>
          </a:p>
          <a:p>
            <a:r>
              <a:rPr lang="en-US" sz="2800" dirty="0"/>
              <a:t>Booking. It's possible that resort hotel’s are more expensive than city hotels. </a:t>
            </a:r>
          </a:p>
        </p:txBody>
      </p:sp>
    </p:spTree>
    <p:extLst>
      <p:ext uri="{BB962C8B-B14F-4D97-AF65-F5344CB8AC3E}">
        <p14:creationId xmlns:p14="http://schemas.microsoft.com/office/powerpoint/2010/main" val="34333984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73CC670F-05B9-4BB7-BA2C-0DE5B5C1E5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{6072CF1E-2845-4801-BDF8-F0D71EF3254A}tf00934815_win32</Template>
  <TotalTime>185</TotalTime>
  <Words>867</Words>
  <Application>Microsoft Office PowerPoint</Application>
  <PresentationFormat>Widescreen</PresentationFormat>
  <Paragraphs>57</Paragraphs>
  <Slides>20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Goudy Old Style</vt:lpstr>
      <vt:lpstr>Ink Free</vt:lpstr>
      <vt:lpstr>Wingdings 2</vt:lpstr>
      <vt:lpstr>SlateVTI</vt:lpstr>
      <vt:lpstr>Business Problem (Data Set)</vt:lpstr>
      <vt:lpstr>Data Analysis Project Steps</vt:lpstr>
      <vt:lpstr>Business Problem.</vt:lpstr>
      <vt:lpstr>Assumptions</vt:lpstr>
      <vt:lpstr>Research Questions</vt:lpstr>
      <vt:lpstr>Hypothesis</vt:lpstr>
      <vt:lpstr>Analysis And Findings</vt:lpstr>
      <vt:lpstr>Analysis And Findings</vt:lpstr>
      <vt:lpstr>Reservation Status in Different Hotels</vt:lpstr>
      <vt:lpstr>Average Daily Rate in City and Resort Hotel</vt:lpstr>
      <vt:lpstr>Average Daily Rate in City and Resort Hotel</vt:lpstr>
      <vt:lpstr>Reservation Status Per Moth</vt:lpstr>
      <vt:lpstr>Reservation Status Per Moth</vt:lpstr>
      <vt:lpstr>Average Daily Rate For Each Month</vt:lpstr>
      <vt:lpstr>Average Daily Rate For Each Month</vt:lpstr>
      <vt:lpstr>Top 10 Countries With Reservation Cancelation</vt:lpstr>
      <vt:lpstr>Top 10 Countries With Reservation Cancelation</vt:lpstr>
      <vt:lpstr>Average Daily Rate</vt:lpstr>
      <vt:lpstr>Suggestions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Muhammad Nadeem</dc:creator>
  <cp:lastModifiedBy>Muhammad Nadeem</cp:lastModifiedBy>
  <cp:revision>10</cp:revision>
  <dcterms:created xsi:type="dcterms:W3CDTF">2024-09-05T17:17:58Z</dcterms:created>
  <dcterms:modified xsi:type="dcterms:W3CDTF">2024-09-06T05:14:37Z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